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71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4" r:id="rId18"/>
    <p:sldId id="275" r:id="rId19"/>
    <p:sldId id="276" r:id="rId20"/>
    <p:sldId id="277" r:id="rId21"/>
    <p:sldId id="272" r:id="rId22"/>
    <p:sldId id="273" r:id="rId23"/>
    <p:sldId id="278" r:id="rId24"/>
    <p:sldId id="279" r:id="rId25"/>
  </p:sldIdLst>
  <p:sldSz cx="12239625" cy="6840538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jSoJ/FHf0bTMtpbD2KQKl3a6SZ3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IEL LEON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75" autoAdjust="0"/>
  </p:normalViewPr>
  <p:slideViewPr>
    <p:cSldViewPr snapToGrid="0">
      <p:cViewPr varScale="1">
        <p:scale>
          <a:sx n="59" d="100"/>
          <a:sy n="59" d="100"/>
        </p:scale>
        <p:origin x="11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customschemas.google.com/relationships/presentationmetadata" Target="metadata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9-16T21:27:01.311" idx="3">
    <p:pos x="123" y="581"/>
    <p:text>Ingresar aquí el título del trabajo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KpQrcjk"/>
      </p:ext>
    </p:extLst>
  </p:cm>
  <p:cm authorId="0" dt="2020-09-16T21:28:09.772" idx="2">
    <p:pos x="4114" y="1453"/>
    <p:text>Ingresar aquí el nombre y la afiliación del autor(es). En caso de más de un autor, indicar mediante un asterisco el nombre del autor que realiza la ponencia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KpQrcjo"/>
      </p:ext>
    </p:extLst>
  </p:cm>
  <p:cm authorId="0" dt="2020-09-16T21:31:30.214" idx="1">
    <p:pos x="768" y="3619"/>
    <p:text>Ingrese en esta área los logos de las afiliaciones del autor(es)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KpQrcjg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" name="Google Shape;2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28edfb88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28edfb88c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a28edfb88c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28edfb88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28edfb88c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a28edfb88c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28edfb88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28edfb88c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ga28edfb88c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28edfb88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28edfb88c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a28edfb88c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28edfb88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28edfb88c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a28edfb88c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9d324e8b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9d324e8bf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a9d324e8bf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28edfb88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28edfb88c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a28edfb88c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4C56-B14B-4A83-AE5B-D475B6E9E7A3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4239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4C56-B14B-4A83-AE5B-D475B6E9E7A3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8305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4C56-B14B-4A83-AE5B-D475B6E9E7A3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457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4C56-B14B-4A83-AE5B-D475B6E9E7A3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9779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" name="Google Shape;5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" name="Google Shape;1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" name="Google Shape;3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4C56-B14B-4A83-AE5B-D475B6E9E7A3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6602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28edfb8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28edfb88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4" name="Google Shape;64;ga28edfb88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6" descr="Imagen que contiene firmar, alimentos, señal, calle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16" y="0"/>
            <a:ext cx="12236793" cy="6840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>
  <p:cSld name="Título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236793" cy="684053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7"/>
          <p:cNvSpPr txBox="1">
            <a:spLocks noGrp="1"/>
          </p:cNvSpPr>
          <p:nvPr>
            <p:ph type="ctrTitle"/>
          </p:nvPr>
        </p:nvSpPr>
        <p:spPr>
          <a:xfrm>
            <a:off x="375767" y="1281096"/>
            <a:ext cx="6249474" cy="211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500"/>
              <a:buFont typeface="Calibri"/>
              <a:buNone/>
              <a:defRPr sz="35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subTitle" idx="1"/>
          </p:nvPr>
        </p:nvSpPr>
        <p:spPr>
          <a:xfrm>
            <a:off x="375767" y="3565651"/>
            <a:ext cx="6249474" cy="82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394"/>
              <a:buFont typeface="Arial"/>
              <a:buChar char="•"/>
              <a:defRPr sz="23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995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7"/>
          <p:cNvSpPr>
            <a:spLocks noGrp="1"/>
          </p:cNvSpPr>
          <p:nvPr>
            <p:ph type="pic" idx="2"/>
          </p:nvPr>
        </p:nvSpPr>
        <p:spPr>
          <a:xfrm>
            <a:off x="1135535" y="5130677"/>
            <a:ext cx="4729938" cy="82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">
  <p:cSld name="Contenid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236793" cy="684053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8"/>
          <p:cNvSpPr txBox="1"/>
          <p:nvPr/>
        </p:nvSpPr>
        <p:spPr>
          <a:xfrm>
            <a:off x="453225" y="5974718"/>
            <a:ext cx="532057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775" tIns="45875" rIns="91775" bIns="45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4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400" b="0" i="0" u="none" strike="noStrike" cap="none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8"/>
          <p:cNvSpPr txBox="1">
            <a:spLocks noGrp="1"/>
          </p:cNvSpPr>
          <p:nvPr>
            <p:ph type="ctrTitle"/>
          </p:nvPr>
        </p:nvSpPr>
        <p:spPr>
          <a:xfrm>
            <a:off x="272400" y="539137"/>
            <a:ext cx="899087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400"/>
              <a:buFont typeface="Calibri"/>
              <a:buNone/>
              <a:defRPr sz="3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subTitle" idx="1"/>
          </p:nvPr>
        </p:nvSpPr>
        <p:spPr>
          <a:xfrm>
            <a:off x="272399" y="1186274"/>
            <a:ext cx="899086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Arial"/>
              <a:buNone/>
              <a:defRPr sz="23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394"/>
              <a:buFont typeface="Arial"/>
              <a:buChar char="•"/>
              <a:defRPr sz="23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995"/>
              <a:buFont typeface="Arial"/>
              <a:buChar char="•"/>
              <a:defRPr sz="19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sz="17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2"/>
          </p:nvPr>
        </p:nvSpPr>
        <p:spPr>
          <a:xfrm>
            <a:off x="272399" y="2012961"/>
            <a:ext cx="11614801" cy="364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Pts val="12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a7m31RGoaP9f2Nb2Q5zjMtvYG-u4JT-C/vie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28edfb88c_0_10"/>
          <p:cNvSpPr txBox="1">
            <a:spLocks noGrp="1"/>
          </p:cNvSpPr>
          <p:nvPr>
            <p:ph type="ctrTitle"/>
          </p:nvPr>
        </p:nvSpPr>
        <p:spPr>
          <a:xfrm>
            <a:off x="272400" y="539137"/>
            <a:ext cx="8991000" cy="54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ADCS</a:t>
            </a:r>
            <a:endParaRPr/>
          </a:p>
        </p:txBody>
      </p:sp>
      <p:sp>
        <p:nvSpPr>
          <p:cNvPr id="75" name="Google Shape;75;ga28edfb88c_0_10"/>
          <p:cNvSpPr txBox="1">
            <a:spLocks noGrp="1"/>
          </p:cNvSpPr>
          <p:nvPr>
            <p:ph type="subTitle" idx="1"/>
          </p:nvPr>
        </p:nvSpPr>
        <p:spPr>
          <a:xfrm>
            <a:off x="272399" y="1186274"/>
            <a:ext cx="8991000" cy="43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PLANEACIÓN</a:t>
            </a:r>
            <a:endParaRPr/>
          </a:p>
        </p:txBody>
      </p:sp>
      <p:pic>
        <p:nvPicPr>
          <p:cNvPr id="76" name="Google Shape;76;ga28edfb88c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57600"/>
            <a:ext cx="6505150" cy="30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a28edfb88c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4075" y="1725425"/>
            <a:ext cx="5754275" cy="35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28edfb88c_0_21"/>
          <p:cNvSpPr txBox="1">
            <a:spLocks noGrp="1"/>
          </p:cNvSpPr>
          <p:nvPr>
            <p:ph type="ctrTitle"/>
          </p:nvPr>
        </p:nvSpPr>
        <p:spPr>
          <a:xfrm>
            <a:off x="7275850" y="484150"/>
            <a:ext cx="1889400" cy="53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ADCS</a:t>
            </a:r>
            <a:endParaRPr/>
          </a:p>
        </p:txBody>
      </p:sp>
      <p:sp>
        <p:nvSpPr>
          <p:cNvPr id="84" name="Google Shape;84;ga28edfb88c_0_21"/>
          <p:cNvSpPr txBox="1">
            <a:spLocks noGrp="1"/>
          </p:cNvSpPr>
          <p:nvPr>
            <p:ph type="subTitle" idx="1"/>
          </p:nvPr>
        </p:nvSpPr>
        <p:spPr>
          <a:xfrm>
            <a:off x="7275849" y="1023550"/>
            <a:ext cx="1889400" cy="43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PLANEACIÓN</a:t>
            </a:r>
            <a:endParaRPr/>
          </a:p>
        </p:txBody>
      </p:sp>
      <p:sp>
        <p:nvSpPr>
          <p:cNvPr id="85" name="Google Shape;85;ga28edfb88c_0_21"/>
          <p:cNvSpPr/>
          <p:nvPr/>
        </p:nvSpPr>
        <p:spPr>
          <a:xfrm>
            <a:off x="629500" y="573550"/>
            <a:ext cx="3525300" cy="581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ga28edfb88c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73" y="701712"/>
            <a:ext cx="3311850" cy="5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a28edfb88c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525" y="2206963"/>
            <a:ext cx="7118150" cy="25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28edfb88c_0_34"/>
          <p:cNvSpPr txBox="1">
            <a:spLocks noGrp="1"/>
          </p:cNvSpPr>
          <p:nvPr>
            <p:ph type="ctrTitle"/>
          </p:nvPr>
        </p:nvSpPr>
        <p:spPr>
          <a:xfrm>
            <a:off x="272400" y="539137"/>
            <a:ext cx="8991000" cy="54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ADCS</a:t>
            </a:r>
            <a:endParaRPr/>
          </a:p>
        </p:txBody>
      </p:sp>
      <p:sp>
        <p:nvSpPr>
          <p:cNvPr id="94" name="Google Shape;94;ga28edfb88c_0_34"/>
          <p:cNvSpPr txBox="1">
            <a:spLocks noGrp="1"/>
          </p:cNvSpPr>
          <p:nvPr>
            <p:ph type="subTitle" idx="1"/>
          </p:nvPr>
        </p:nvSpPr>
        <p:spPr>
          <a:xfrm>
            <a:off x="272399" y="1186274"/>
            <a:ext cx="8991000" cy="43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Control - Ecuaciones cinéticas</a:t>
            </a:r>
            <a:endParaRPr/>
          </a:p>
        </p:txBody>
      </p:sp>
      <p:pic>
        <p:nvPicPr>
          <p:cNvPr id="95" name="Google Shape;95;ga28edfb88c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225" y="1618275"/>
            <a:ext cx="10083175" cy="9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a28edfb88c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475" y="3180085"/>
            <a:ext cx="8023940" cy="6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a28edfb88c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8475" y="4023475"/>
            <a:ext cx="8023950" cy="67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a28edfb88c_0_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1025" y="4883324"/>
            <a:ext cx="6618850" cy="7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28edfb88c_0_57"/>
          <p:cNvSpPr txBox="1">
            <a:spLocks noGrp="1"/>
          </p:cNvSpPr>
          <p:nvPr>
            <p:ph type="ctrTitle"/>
          </p:nvPr>
        </p:nvSpPr>
        <p:spPr>
          <a:xfrm>
            <a:off x="272400" y="539137"/>
            <a:ext cx="8991000" cy="54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ADCS</a:t>
            </a:r>
            <a:endParaRPr/>
          </a:p>
        </p:txBody>
      </p:sp>
      <p:sp>
        <p:nvSpPr>
          <p:cNvPr id="105" name="Google Shape;105;ga28edfb88c_0_57"/>
          <p:cNvSpPr txBox="1">
            <a:spLocks noGrp="1"/>
          </p:cNvSpPr>
          <p:nvPr>
            <p:ph type="subTitle" idx="1"/>
          </p:nvPr>
        </p:nvSpPr>
        <p:spPr>
          <a:xfrm>
            <a:off x="272399" y="1186274"/>
            <a:ext cx="8991000" cy="43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Sensores y Actuadores</a:t>
            </a:r>
            <a:endParaRPr/>
          </a:p>
        </p:txBody>
      </p:sp>
      <p:sp>
        <p:nvSpPr>
          <p:cNvPr id="106" name="Google Shape;106;ga28edfb88c_0_57"/>
          <p:cNvSpPr txBox="1">
            <a:spLocks noGrp="1"/>
          </p:cNvSpPr>
          <p:nvPr>
            <p:ph type="body" idx="2"/>
          </p:nvPr>
        </p:nvSpPr>
        <p:spPr>
          <a:xfrm>
            <a:off x="849174" y="2320700"/>
            <a:ext cx="5234700" cy="3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CO" b="1"/>
              <a:t>Sensor de sol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Propat  toolbox, sun vector at J2000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CO" b="1"/>
              <a:t>Sensor de campo magnético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Modelo de dipolo magnético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a28edfb88c_0_57"/>
          <p:cNvSpPr txBox="1">
            <a:spLocks noGrp="1"/>
          </p:cNvSpPr>
          <p:nvPr>
            <p:ph type="body" idx="2"/>
          </p:nvPr>
        </p:nvSpPr>
        <p:spPr>
          <a:xfrm>
            <a:off x="7375775" y="2179125"/>
            <a:ext cx="4175100" cy="26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CO" b="1"/>
              <a:t>Ruedas de Reacción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CO" b="1"/>
              <a:t>Magnetorquers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Google Shape;108;ga28edfb88c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775" y="4072098"/>
            <a:ext cx="2383152" cy="31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a28edfb88c_0_57"/>
          <p:cNvPicPr preferRelativeResize="0"/>
          <p:nvPr/>
        </p:nvPicPr>
        <p:blipFill rotWithShape="1">
          <a:blip r:embed="rId4">
            <a:alphaModFix/>
          </a:blip>
          <a:srcRect t="-8823" r="83193" b="-8823"/>
          <a:stretch/>
        </p:blipFill>
        <p:spPr>
          <a:xfrm>
            <a:off x="7375775" y="2840302"/>
            <a:ext cx="27432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a28edfb88c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900" y="4648975"/>
            <a:ext cx="5725475" cy="7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28edfb88c_0_75"/>
          <p:cNvSpPr txBox="1">
            <a:spLocks noGrp="1"/>
          </p:cNvSpPr>
          <p:nvPr>
            <p:ph type="ctrTitle"/>
          </p:nvPr>
        </p:nvSpPr>
        <p:spPr>
          <a:xfrm>
            <a:off x="272400" y="539137"/>
            <a:ext cx="8991000" cy="54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ADCS</a:t>
            </a:r>
            <a:endParaRPr/>
          </a:p>
        </p:txBody>
      </p:sp>
      <p:sp>
        <p:nvSpPr>
          <p:cNvPr id="117" name="Google Shape;117;ga28edfb88c_0_75"/>
          <p:cNvSpPr txBox="1">
            <a:spLocks noGrp="1"/>
          </p:cNvSpPr>
          <p:nvPr>
            <p:ph type="subTitle" idx="1"/>
          </p:nvPr>
        </p:nvSpPr>
        <p:spPr>
          <a:xfrm>
            <a:off x="272399" y="1186274"/>
            <a:ext cx="8991000" cy="43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Determinación</a:t>
            </a:r>
            <a:endParaRPr/>
          </a:p>
        </p:txBody>
      </p:sp>
      <p:pic>
        <p:nvPicPr>
          <p:cNvPr id="118" name="Google Shape;118;ga28edfb88c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50" y="2501160"/>
            <a:ext cx="3860250" cy="1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a28edfb88c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450" y="2269650"/>
            <a:ext cx="4540675" cy="20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a28edfb88c_0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0100" y="4145725"/>
            <a:ext cx="3399175" cy="8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a28edfb88c_0_75"/>
          <p:cNvSpPr txBox="1"/>
          <p:nvPr/>
        </p:nvSpPr>
        <p:spPr>
          <a:xfrm>
            <a:off x="441325" y="1844100"/>
            <a:ext cx="41769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>
                <a:latin typeface="Calibri"/>
                <a:ea typeface="Calibri"/>
                <a:cs typeface="Calibri"/>
                <a:sym typeface="Calibri"/>
              </a:rPr>
              <a:t>Marco inercial al marco de referencia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ga28edfb88c_0_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4675" y="5017325"/>
            <a:ext cx="7953351" cy="8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9d324e8bf_0_12"/>
          <p:cNvSpPr txBox="1">
            <a:spLocks noGrp="1"/>
          </p:cNvSpPr>
          <p:nvPr>
            <p:ph type="ctrTitle"/>
          </p:nvPr>
        </p:nvSpPr>
        <p:spPr>
          <a:xfrm>
            <a:off x="272400" y="539137"/>
            <a:ext cx="8991000" cy="54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ADCS</a:t>
            </a:r>
            <a:endParaRPr/>
          </a:p>
        </p:txBody>
      </p:sp>
      <p:sp>
        <p:nvSpPr>
          <p:cNvPr id="129" name="Google Shape;129;ga9d324e8bf_0_12"/>
          <p:cNvSpPr txBox="1">
            <a:spLocks noGrp="1"/>
          </p:cNvSpPr>
          <p:nvPr>
            <p:ph type="subTitle" idx="1"/>
          </p:nvPr>
        </p:nvSpPr>
        <p:spPr>
          <a:xfrm>
            <a:off x="272399" y="1186274"/>
            <a:ext cx="8991000" cy="43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Determinación</a:t>
            </a:r>
            <a:endParaRPr/>
          </a:p>
        </p:txBody>
      </p:sp>
      <p:sp>
        <p:nvSpPr>
          <p:cNvPr id="130" name="Google Shape;130;ga9d324e8bf_0_12"/>
          <p:cNvSpPr txBox="1"/>
          <p:nvPr/>
        </p:nvSpPr>
        <p:spPr>
          <a:xfrm>
            <a:off x="441325" y="1844100"/>
            <a:ext cx="41769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>
                <a:latin typeface="Calibri"/>
                <a:ea typeface="Calibri"/>
                <a:cs typeface="Calibri"/>
                <a:sym typeface="Calibri"/>
              </a:rPr>
              <a:t>Marco de  al marco de referencia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a9d324e8b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050" y="1807275"/>
            <a:ext cx="2865575" cy="6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a9d324e8bf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625" y="2663600"/>
            <a:ext cx="2433300" cy="34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a9d324e8bf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350" y="2663600"/>
            <a:ext cx="3357689" cy="34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a9d324e8bf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5053" y="1630013"/>
            <a:ext cx="3008905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28edfb88c_0_82"/>
          <p:cNvSpPr txBox="1">
            <a:spLocks noGrp="1"/>
          </p:cNvSpPr>
          <p:nvPr>
            <p:ph type="ctrTitle"/>
          </p:nvPr>
        </p:nvSpPr>
        <p:spPr>
          <a:xfrm>
            <a:off x="272400" y="539137"/>
            <a:ext cx="8991000" cy="54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ADCS</a:t>
            </a:r>
            <a:endParaRPr/>
          </a:p>
        </p:txBody>
      </p:sp>
      <p:sp>
        <p:nvSpPr>
          <p:cNvPr id="141" name="Google Shape;141;ga28edfb88c_0_82"/>
          <p:cNvSpPr txBox="1">
            <a:spLocks noGrp="1"/>
          </p:cNvSpPr>
          <p:nvPr>
            <p:ph type="subTitle" idx="1"/>
          </p:nvPr>
        </p:nvSpPr>
        <p:spPr>
          <a:xfrm>
            <a:off x="272399" y="1186274"/>
            <a:ext cx="8991000" cy="43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SIMULACIÓN</a:t>
            </a:r>
            <a:endParaRPr/>
          </a:p>
        </p:txBody>
      </p:sp>
      <p:pic>
        <p:nvPicPr>
          <p:cNvPr id="142" name="Google Shape;142;ga28edfb88c_0_82" title="vid1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650" y="1618275"/>
            <a:ext cx="6293174" cy="47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"/>
          <p:cNvSpPr txBox="1">
            <a:spLocks noGrp="1"/>
          </p:cNvSpPr>
          <p:nvPr>
            <p:ph type="ctrTitle"/>
          </p:nvPr>
        </p:nvSpPr>
        <p:spPr>
          <a:xfrm>
            <a:off x="272400" y="539137"/>
            <a:ext cx="899087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400"/>
              <a:buFont typeface="Calibri"/>
              <a:buNone/>
            </a:pPr>
            <a:r>
              <a:rPr lang="es-CO"/>
              <a:t>Subsistema de Navegación</a:t>
            </a:r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subTitle" idx="1"/>
          </p:nvPr>
        </p:nvSpPr>
        <p:spPr>
          <a:xfrm>
            <a:off x="272399" y="1186274"/>
            <a:ext cx="899086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</a:pPr>
            <a:r>
              <a:rPr lang="es-CO"/>
              <a:t>Introducción</a:t>
            </a:r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2"/>
          </p:nvPr>
        </p:nvSpPr>
        <p:spPr>
          <a:xfrm>
            <a:off x="272399" y="1725411"/>
            <a:ext cx="11614801" cy="303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200"/>
              <a:buFont typeface="Merriweather Sans"/>
              <a:buChar char="▶"/>
            </a:pPr>
            <a:r>
              <a:rPr lang="es-CO"/>
              <a:t>Su objetivo principal es medir la cinemática (posición y velocidad) del satélite según lo previsto por el subsistema de Mission Planning.</a:t>
            </a:r>
            <a:endParaRPr/>
          </a:p>
          <a:p>
            <a: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Pts val="1200"/>
              <a:buFont typeface="Merriweather Sans"/>
              <a:buChar char="▶"/>
            </a:pPr>
            <a:r>
              <a:rPr lang="es-CO"/>
              <a:t>Se realizan 2 tipos de medición independiente (GPS y SPG4) y luego se entrega una única medición final de datos.</a:t>
            </a:r>
            <a:endParaRPr/>
          </a:p>
          <a:p>
            <a: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Pts val="1200"/>
              <a:buFont typeface="Merriweather Sans"/>
              <a:buChar char="▶"/>
            </a:pPr>
            <a:r>
              <a:rPr lang="es-CO"/>
              <a:t>La OBC proporciona toda la información externa necesaria para los cálculos requeridos.</a:t>
            </a:r>
            <a:endParaRPr/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Pts val="1200"/>
              <a:buFont typeface="Merriweather Sans"/>
              <a:buNone/>
            </a:pPr>
            <a:endParaRPr/>
          </a:p>
        </p:txBody>
      </p:sp>
      <p:pic>
        <p:nvPicPr>
          <p:cNvPr id="19" name="Google Shape;19;p1" descr="Una captura de pantalla de un celular con letras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8012" y="3634232"/>
            <a:ext cx="5943600" cy="225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14125" y="6015038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272400" y="539137"/>
            <a:ext cx="899087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400"/>
              <a:buFont typeface="Calibri"/>
              <a:buNone/>
            </a:pPr>
            <a:r>
              <a:rPr lang="es-CO"/>
              <a:t>Subsistema de Navegación</a:t>
            </a:r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272399" y="1186274"/>
            <a:ext cx="899086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</a:pPr>
            <a:r>
              <a:rPr lang="es-CO"/>
              <a:t>GPS</a:t>
            </a:r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body" idx="2"/>
          </p:nvPr>
        </p:nvSpPr>
        <p:spPr>
          <a:xfrm>
            <a:off x="272399" y="2012961"/>
            <a:ext cx="11614801" cy="364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200"/>
              <a:buFont typeface="Merriweather Sans"/>
              <a:buChar char="▶"/>
            </a:pPr>
            <a:r>
              <a:rPr lang="es-CO"/>
              <a:t>La simulación de toda una constelación de satélites de GPS se encuentra por fuera de los alcances del proyecto.</a:t>
            </a:r>
            <a:endParaRPr/>
          </a:p>
          <a:p>
            <a: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Pts val="1200"/>
              <a:buFont typeface="Merriweather Sans"/>
              <a:buChar char="▶"/>
            </a:pPr>
            <a:r>
              <a:rPr lang="es-CO"/>
              <a:t>Por lo anterior la medición de GPS consiste en tomar la posición y velocidad reales del satélite y agregar un ruido blanco según la desviación estándar típica de los sistemas de GPS.</a:t>
            </a:r>
            <a:endParaRPr/>
          </a:p>
          <a:p>
            <a: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Pts val="1200"/>
              <a:buFont typeface="Merriweather Sans"/>
              <a:buChar char="▶"/>
            </a:pPr>
            <a:r>
              <a:rPr lang="es-CO"/>
              <a:t>El valor real o ideal del satélite son los que entrega el programa STK.</a:t>
            </a:r>
            <a:endParaRPr/>
          </a:p>
          <a:p>
            <a: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Pts val="1200"/>
              <a:buFont typeface="Merriweather Sans"/>
              <a:buChar char="▶"/>
            </a:pPr>
            <a:r>
              <a:rPr lang="es-CO"/>
              <a:t>Se utiliza el reloj interno del OBC para saber que valores de posición y velocidad se tiene en cada instante de tiempo</a:t>
            </a:r>
            <a:endParaRPr/>
          </a:p>
        </p:txBody>
      </p:sp>
      <p:pic>
        <p:nvPicPr>
          <p:cNvPr id="28" name="Google Shape;2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4125" y="6015038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 txBox="1">
            <a:spLocks noGrp="1"/>
          </p:cNvSpPr>
          <p:nvPr>
            <p:ph type="ctrTitle"/>
          </p:nvPr>
        </p:nvSpPr>
        <p:spPr>
          <a:xfrm>
            <a:off x="272400" y="539137"/>
            <a:ext cx="899087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400"/>
              <a:buFont typeface="Calibri"/>
              <a:buNone/>
            </a:pPr>
            <a:r>
              <a:rPr lang="es-CO"/>
              <a:t>Subsistema de Navegación</a:t>
            </a:r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272399" y="1186274"/>
            <a:ext cx="899086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</a:pPr>
            <a:r>
              <a:rPr lang="es-CO"/>
              <a:t>Propagador de órbita</a:t>
            </a:r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body" idx="2"/>
          </p:nvPr>
        </p:nvSpPr>
        <p:spPr>
          <a:xfrm>
            <a:off x="272399" y="2012961"/>
            <a:ext cx="11614801" cy="364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200"/>
              <a:buFont typeface="Merriweather Sans"/>
              <a:buChar char="▶"/>
            </a:pPr>
            <a:r>
              <a:rPr lang="es-CO" dirty="0"/>
              <a:t>Un propagador de órbita es un modelo matemático que toma como entrada los parámetros orbitales del satélite y retorna una predicción de su cinemática para cualquier instante en el futuro o pasado.</a:t>
            </a:r>
            <a:endParaRPr dirty="0"/>
          </a:p>
          <a:p>
            <a: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Pts val="1200"/>
              <a:buFont typeface="Merriweather Sans"/>
              <a:buChar char="▶"/>
            </a:pPr>
            <a:r>
              <a:rPr lang="es-CO" dirty="0"/>
              <a:t>Los parámetros orbitales se toman a partir del TLE del satélite suministrado por el modulo de OBC.</a:t>
            </a:r>
            <a:endParaRPr dirty="0"/>
          </a:p>
          <a:p>
            <a: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Pts val="1200"/>
              <a:buFont typeface="Merriweather Sans"/>
              <a:buChar char="▶"/>
            </a:pPr>
            <a:r>
              <a:rPr lang="es-CO" dirty="0"/>
              <a:t>Entre más perturbaciones tenga en cuenta el propagador mas preciso será, aunque su error tiende a crecer con el tiempo. Es por esto que es necesario actualizar el TLE periódicamente.</a:t>
            </a:r>
            <a:endParaRPr dirty="0"/>
          </a:p>
          <a:p>
            <a: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Pts val="1200"/>
              <a:buFont typeface="Merriweather Sans"/>
              <a:buChar char="▶"/>
            </a:pPr>
            <a:r>
              <a:rPr lang="es-CO" dirty="0"/>
              <a:t>Se utilizó el propagador SPG4 para nuestra simulación siendo este uno de los mas robustos que hay.</a:t>
            </a:r>
            <a:endParaRPr dirty="0"/>
          </a:p>
        </p:txBody>
      </p:sp>
      <p:pic>
        <p:nvPicPr>
          <p:cNvPr id="36" name="Google Shape;3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4125" y="6015038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375767" y="1281096"/>
            <a:ext cx="6249474" cy="211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500"/>
              <a:buFont typeface="Calibri"/>
              <a:buNone/>
            </a:pPr>
            <a:r>
              <a:rPr lang="es-CO"/>
              <a:t>SIMULACIÓN DE NANOSATELITES</a:t>
            </a:r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subTitle" idx="1"/>
          </p:nvPr>
        </p:nvSpPr>
        <p:spPr>
          <a:xfrm>
            <a:off x="375767" y="2620218"/>
            <a:ext cx="6249474" cy="186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s-CO"/>
              <a:t>Robinsson S. Deantonio*, Andrés E. Mejía*,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s-CO"/>
              <a:t>Carlos A. Salazar*, Ernesto D. Cortés , Lennin E. Mafla*, Edwin A. Canal*, Eder F. Ruiz, Elkin A. Ladino, Hugo A. Martínez, Daniel Portnoy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s-CO"/>
              <a:t>Margarita Varón.</a:t>
            </a:r>
            <a:endParaRPr/>
          </a:p>
        </p:txBody>
      </p:sp>
      <p:pic>
        <p:nvPicPr>
          <p:cNvPr id="35" name="Google Shape;35;p2" descr="Imagen que contiene Forma&#10;&#10;Descripción generada automáticament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461" b="12462"/>
          <a:stretch/>
        </p:blipFill>
        <p:spPr>
          <a:xfrm>
            <a:off x="1386785" y="4896957"/>
            <a:ext cx="3357493" cy="1324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>
            <a:spLocks noGrp="1"/>
          </p:cNvSpPr>
          <p:nvPr>
            <p:ph type="ctrTitle"/>
          </p:nvPr>
        </p:nvSpPr>
        <p:spPr>
          <a:xfrm>
            <a:off x="272400" y="539137"/>
            <a:ext cx="899087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400"/>
              <a:buFont typeface="Calibri"/>
              <a:buNone/>
            </a:pPr>
            <a:r>
              <a:rPr lang="es-CO"/>
              <a:t>Subsistema de Navegación</a:t>
            </a: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1"/>
          </p:nvPr>
        </p:nvSpPr>
        <p:spPr>
          <a:xfrm>
            <a:off x="272399" y="1186274"/>
            <a:ext cx="899086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</a:pPr>
            <a:r>
              <a:rPr lang="es-CO"/>
              <a:t>Unificación de datos</a:t>
            </a:r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2"/>
          </p:nvPr>
        </p:nvSpPr>
        <p:spPr>
          <a:xfrm>
            <a:off x="642674" y="1828033"/>
            <a:ext cx="5847300" cy="364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501"/>
            </a:stretch>
          </a:blip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200"/>
              <a:buFont typeface="Merriweather Sans"/>
              <a:buChar char="▶"/>
            </a:pPr>
            <a:r>
              <a:rPr lang="es-CO"/>
              <a:t> </a:t>
            </a:r>
            <a:endParaRPr/>
          </a:p>
        </p:txBody>
      </p:sp>
      <p:pic>
        <p:nvPicPr>
          <p:cNvPr id="45" name="Google Shape;4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14125" y="601503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C3AB1F3-AF58-473B-8A48-87A54FBFC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09126" y="1686719"/>
            <a:ext cx="3352800" cy="346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0CAFCAE-B0C7-4826-A822-EB83899AA6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Sub sistema </a:t>
            </a:r>
            <a:r>
              <a:rPr lang="es-CO" dirty="0" err="1"/>
              <a:t>Tx</a:t>
            </a:r>
            <a:r>
              <a:rPr lang="es-CO" dirty="0"/>
              <a:t> y </a:t>
            </a:r>
            <a:r>
              <a:rPr lang="es-CO" dirty="0" err="1"/>
              <a:t>Rx</a:t>
            </a:r>
            <a:endParaRPr lang="es-CO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31A2AA25-6895-456D-8A9F-2DDC07705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494" y="2305350"/>
            <a:ext cx="4233212" cy="432000"/>
          </a:xfrm>
        </p:spPr>
        <p:txBody>
          <a:bodyPr/>
          <a:lstStyle/>
          <a:p>
            <a:r>
              <a:rPr lang="es-CO" dirty="0"/>
              <a:t>Características de comunicación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texto 6">
                <a:extLst>
                  <a:ext uri="{FF2B5EF4-FFF2-40B4-BE49-F238E27FC236}">
                    <a16:creationId xmlns:a16="http://schemas.microsoft.com/office/drawing/2014/main" id="{134B3595-4EE9-42BD-BCAA-8912FC47DEDC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6002989" y="1778802"/>
                <a:ext cx="4410358" cy="1485097"/>
              </a:xfrm>
            </p:spPr>
            <p:txBody>
              <a:bodyPr/>
              <a:lstStyle/>
              <a:p>
                <a:pPr marL="76200" indent="0" algn="just">
                  <a:buNone/>
                </a:pPr>
                <a:r>
                  <a:rPr lang="es-CO" dirty="0"/>
                  <a:t>Se asumieron las perdidas generales que se producen en los radioenlaces. </a:t>
                </a:r>
              </a:p>
              <a:p>
                <a:pPr marL="76200" indent="0" algn="just">
                  <a:buNone/>
                </a:pPr>
                <a:endParaRPr lang="es-CO" dirty="0"/>
              </a:p>
              <a:p>
                <a:pPr marL="76200" indent="0" algn="just">
                  <a:buNone/>
                </a:pPr>
                <a:r>
                  <a:rPr lang="es-CO" dirty="0"/>
                  <a:t>La potencia de la antena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CO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s-CO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s-CO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s-CO" dirty="0"/>
                  <a:t>.</a:t>
                </a:r>
              </a:p>
            </p:txBody>
          </p:sp>
        </mc:Choice>
        <mc:Fallback xmlns="">
          <p:sp>
            <p:nvSpPr>
              <p:cNvPr id="7" name="Marcador de texto 6">
                <a:extLst>
                  <a:ext uri="{FF2B5EF4-FFF2-40B4-BE49-F238E27FC236}">
                    <a16:creationId xmlns:a16="http://schemas.microsoft.com/office/drawing/2014/main" id="{134B3595-4EE9-42BD-BCAA-8912FC47D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6002989" y="1778802"/>
                <a:ext cx="4410358" cy="1485097"/>
              </a:xfrm>
              <a:blipFill>
                <a:blip r:embed="rId3"/>
                <a:stretch>
                  <a:fillRect t="-1235" r="-1383" b="-781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AE955C21-C746-4258-A983-413F61041FA6}"/>
              </a:ext>
            </a:extLst>
          </p:cNvPr>
          <p:cNvSpPr txBox="1">
            <a:spLocks/>
          </p:cNvSpPr>
          <p:nvPr/>
        </p:nvSpPr>
        <p:spPr>
          <a:xfrm>
            <a:off x="387494" y="1319875"/>
            <a:ext cx="4472129" cy="917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defTabSz="91211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76200" indent="0" algn="just">
              <a:buFont typeface="Merriweather Sans"/>
              <a:buNone/>
            </a:pPr>
            <a:r>
              <a:rPr lang="es-ES" dirty="0"/>
              <a:t>Es el encargado de la comunicación Base con el OBC. </a:t>
            </a:r>
            <a:endParaRPr lang="es-CO" dirty="0"/>
          </a:p>
        </p:txBody>
      </p:sp>
      <p:sp>
        <p:nvSpPr>
          <p:cNvPr id="2" name="Marcador de texto 6">
            <a:extLst>
              <a:ext uri="{FF2B5EF4-FFF2-40B4-BE49-F238E27FC236}">
                <a16:creationId xmlns:a16="http://schemas.microsoft.com/office/drawing/2014/main" id="{C67180A5-2A48-49EC-AE0B-07355CD796F2}"/>
              </a:ext>
            </a:extLst>
          </p:cNvPr>
          <p:cNvSpPr txBox="1">
            <a:spLocks/>
          </p:cNvSpPr>
          <p:nvPr/>
        </p:nvSpPr>
        <p:spPr>
          <a:xfrm>
            <a:off x="387494" y="3036392"/>
            <a:ext cx="4565506" cy="28924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defTabSz="91211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76200" indent="0" algn="just">
              <a:buFont typeface="Merriweather Sans"/>
              <a:buNone/>
            </a:pPr>
            <a:r>
              <a:rPr lang="es-CO" dirty="0"/>
              <a:t>BW </a:t>
            </a:r>
            <a:r>
              <a:rPr lang="es-CO" dirty="0" err="1"/>
              <a:t>NarrowBand</a:t>
            </a:r>
            <a:r>
              <a:rPr lang="es-CO" dirty="0"/>
              <a:t> 10 KHz</a:t>
            </a:r>
          </a:p>
          <a:p>
            <a:pPr marL="76200" indent="0" algn="just">
              <a:buFont typeface="Merriweather Sans"/>
              <a:buNone/>
            </a:pPr>
            <a:r>
              <a:rPr lang="es-CO" dirty="0"/>
              <a:t>Full-</a:t>
            </a:r>
            <a:r>
              <a:rPr lang="es-CO" dirty="0" err="1"/>
              <a:t>Duplex</a:t>
            </a:r>
            <a:r>
              <a:rPr lang="es-CO" dirty="0"/>
              <a:t> (FDX)</a:t>
            </a:r>
          </a:p>
          <a:p>
            <a:pPr marL="76200" indent="0" algn="just">
              <a:buFont typeface="Merriweather Sans"/>
              <a:buNone/>
            </a:pPr>
            <a:r>
              <a:rPr lang="es-CO" dirty="0"/>
              <a:t>Frecuencias de las portadoras </a:t>
            </a:r>
            <a:r>
              <a:rPr lang="es-CO" dirty="0" err="1"/>
              <a:t>Tx</a:t>
            </a:r>
            <a:r>
              <a:rPr lang="es-CO" dirty="0"/>
              <a:t>=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437 MHz  y </a:t>
            </a:r>
            <a:r>
              <a:rPr lang="es-C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Rx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=435 MHz. </a:t>
            </a:r>
          </a:p>
          <a:p>
            <a:pPr marL="76200" indent="0" algn="just">
              <a:buFont typeface="Merriweather Sans"/>
              <a:buNone/>
            </a:pP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</a:rPr>
              <a:t>Tipo de Modulación Digital QPSK. </a:t>
            </a:r>
          </a:p>
          <a:p>
            <a:pPr marL="76200" indent="0" algn="just">
              <a:buFont typeface="Merriweather Sans"/>
              <a:buNone/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Código detección de errores CRC </a:t>
            </a:r>
          </a:p>
          <a:p>
            <a:pPr marL="76200" indent="0" algn="just">
              <a:buFont typeface="Merriweather Sans"/>
              <a:buNone/>
            </a:pP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</a:rPr>
              <a:t>Código de confirmación </a:t>
            </a:r>
            <a:r>
              <a:rPr lang="es-CO" sz="1800" dirty="0">
                <a:effectLst/>
                <a:latin typeface="Old Standard TT"/>
                <a:ea typeface="Old Standard TT"/>
                <a:cs typeface="Old Standard TT"/>
              </a:rPr>
              <a:t>ACK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6200" indent="0" algn="just">
              <a:buFont typeface="Merriweather Sans"/>
              <a:buNone/>
            </a:pPr>
            <a:endParaRPr lang="es-CO" sz="1800" dirty="0">
              <a:latin typeface="Calibri" panose="020F0502020204030204" pitchFamily="34" charset="0"/>
            </a:endParaRPr>
          </a:p>
          <a:p>
            <a:pPr marL="76200" indent="0" algn="just">
              <a:buFont typeface="Merriweather Sans"/>
              <a:buNone/>
            </a:pPr>
            <a:endParaRPr lang="es-CO" dirty="0"/>
          </a:p>
        </p:txBody>
      </p:sp>
      <p:sp>
        <p:nvSpPr>
          <p:cNvPr id="11" name="Subtítulo 5">
            <a:extLst>
              <a:ext uri="{FF2B5EF4-FFF2-40B4-BE49-F238E27FC236}">
                <a16:creationId xmlns:a16="http://schemas.microsoft.com/office/drawing/2014/main" id="{131D86FB-F619-421E-99E5-E1477B0930B2}"/>
              </a:ext>
            </a:extLst>
          </p:cNvPr>
          <p:cNvSpPr txBox="1">
            <a:spLocks/>
          </p:cNvSpPr>
          <p:nvPr/>
        </p:nvSpPr>
        <p:spPr>
          <a:xfrm>
            <a:off x="6002989" y="1187735"/>
            <a:ext cx="4131612" cy="432000"/>
          </a:xfrm>
          <a:prstGeom prst="rect">
            <a:avLst/>
          </a:prstGeom>
        </p:spPr>
        <p:txBody>
          <a:bodyPr/>
          <a:lstStyle>
            <a:lvl1pPr marL="0" indent="0" algn="l" defTabSz="91211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300" b="1" i="1" kern="1200">
                <a:solidFill>
                  <a:srgbClr val="7F7F7F"/>
                </a:solidFill>
                <a:effectLst/>
                <a:latin typeface="+mn-lt"/>
                <a:ea typeface="+mn-ea"/>
                <a:cs typeface="+mn-cs"/>
              </a:defRPr>
            </a:lvl1pPr>
            <a:lvl2pPr marL="684086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0143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6200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2257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Características del Radio Enlace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2D2241-7F93-4ABE-B70C-5CA47AB53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547" y="3339625"/>
            <a:ext cx="5287577" cy="255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32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0CAFCAE-B0C7-4826-A822-EB83899AA6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Simulación del Subsistema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31A2AA25-6895-456D-8A9F-2DDC07705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189" y="2271886"/>
            <a:ext cx="4233212" cy="432000"/>
          </a:xfrm>
        </p:spPr>
        <p:txBody>
          <a:bodyPr/>
          <a:lstStyle/>
          <a:p>
            <a:r>
              <a:rPr lang="es-CO" dirty="0"/>
              <a:t>Simulación del Radio enlace.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AE955C21-C746-4258-A983-413F61041FA6}"/>
              </a:ext>
            </a:extLst>
          </p:cNvPr>
          <p:cNvSpPr txBox="1">
            <a:spLocks/>
          </p:cNvSpPr>
          <p:nvPr/>
        </p:nvSpPr>
        <p:spPr>
          <a:xfrm>
            <a:off x="364189" y="1120524"/>
            <a:ext cx="4472129" cy="917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defTabSz="91211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76200" indent="0" algn="just">
              <a:buFont typeface="Merriweather Sans"/>
              <a:buNone/>
            </a:pPr>
            <a:r>
              <a:rPr lang="es-ES" dirty="0"/>
              <a:t>Los datos del OBC son enviados al subsistema de comunicación por el protocolo I2C. </a:t>
            </a:r>
            <a:endParaRPr lang="es-CO" dirty="0"/>
          </a:p>
        </p:txBody>
      </p:sp>
      <p:sp>
        <p:nvSpPr>
          <p:cNvPr id="2" name="Marcador de texto 6">
            <a:extLst>
              <a:ext uri="{FF2B5EF4-FFF2-40B4-BE49-F238E27FC236}">
                <a16:creationId xmlns:a16="http://schemas.microsoft.com/office/drawing/2014/main" id="{C67180A5-2A48-49EC-AE0B-07355CD796F2}"/>
              </a:ext>
            </a:extLst>
          </p:cNvPr>
          <p:cNvSpPr txBox="1">
            <a:spLocks/>
          </p:cNvSpPr>
          <p:nvPr/>
        </p:nvSpPr>
        <p:spPr>
          <a:xfrm>
            <a:off x="317500" y="2732980"/>
            <a:ext cx="4565506" cy="22441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defTabSz="91211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defTabSz="91211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76200" indent="0" algn="just">
              <a:buFont typeface="Merriweather Sans"/>
              <a:buNone/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 simulación se realiza con Matlab. </a:t>
            </a:r>
          </a:p>
          <a:p>
            <a:pPr marL="76200" indent="0" algn="just">
              <a:buFont typeface="Merriweather Sans"/>
              <a:buNone/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Usando comunicación serial RS-232</a:t>
            </a:r>
          </a:p>
          <a:p>
            <a:pPr marL="76200" indent="0" algn="just">
              <a:buFont typeface="Merriweather Sans"/>
              <a:buNone/>
            </a:pPr>
            <a:endParaRPr lang="es-CO" sz="1800" dirty="0">
              <a:latin typeface="Calibri" panose="020F0502020204030204" pitchFamily="34" charset="0"/>
            </a:endParaRPr>
          </a:p>
          <a:p>
            <a:pPr marL="76200" indent="0" algn="just">
              <a:buFont typeface="Merriweather Sans"/>
              <a:buNone/>
            </a:pPr>
            <a:endParaRPr lang="es-CO" dirty="0"/>
          </a:p>
        </p:txBody>
      </p:sp>
      <p:sp>
        <p:nvSpPr>
          <p:cNvPr id="11" name="Subtítulo 5">
            <a:extLst>
              <a:ext uri="{FF2B5EF4-FFF2-40B4-BE49-F238E27FC236}">
                <a16:creationId xmlns:a16="http://schemas.microsoft.com/office/drawing/2014/main" id="{131D86FB-F619-421E-99E5-E1477B0930B2}"/>
              </a:ext>
            </a:extLst>
          </p:cNvPr>
          <p:cNvSpPr txBox="1">
            <a:spLocks/>
          </p:cNvSpPr>
          <p:nvPr/>
        </p:nvSpPr>
        <p:spPr>
          <a:xfrm>
            <a:off x="6484244" y="1690058"/>
            <a:ext cx="2277411" cy="432000"/>
          </a:xfrm>
          <a:prstGeom prst="rect">
            <a:avLst/>
          </a:prstGeom>
        </p:spPr>
        <p:txBody>
          <a:bodyPr/>
          <a:lstStyle>
            <a:lvl1pPr marL="0" indent="0" algn="l" defTabSz="91211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300" b="1" i="1" kern="1200">
                <a:solidFill>
                  <a:srgbClr val="7F7F7F"/>
                </a:solidFill>
                <a:effectLst/>
                <a:latin typeface="+mn-lt"/>
                <a:ea typeface="+mn-ea"/>
                <a:cs typeface="+mn-cs"/>
              </a:defRPr>
            </a:lvl1pPr>
            <a:lvl2pPr marL="684086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0143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6200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2257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Estación Base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7B5CEF-FEF7-4DD5-9165-D7A31C60A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27" y="3474156"/>
            <a:ext cx="4007908" cy="3005931"/>
          </a:xfrm>
          <a:prstGeom prst="rect">
            <a:avLst/>
          </a:prstGeom>
        </p:spPr>
      </p:pic>
      <p:pic>
        <p:nvPicPr>
          <p:cNvPr id="13" name="image1.png">
            <a:extLst>
              <a:ext uri="{FF2B5EF4-FFF2-40B4-BE49-F238E27FC236}">
                <a16:creationId xmlns:a16="http://schemas.microsoft.com/office/drawing/2014/main" id="{5AA6BE87-5BD5-4B18-9173-C3015A37814C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221412" y="2271886"/>
            <a:ext cx="5513388" cy="344856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538670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51A1B349-5E56-4D26-AD02-A94C6D1A49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b="837"/>
          <a:stretch/>
        </p:blipFill>
        <p:spPr>
          <a:xfrm>
            <a:off x="319313" y="604157"/>
            <a:ext cx="11800116" cy="573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6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301EC643-E29A-4A48-B835-EE4EDDEED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175"/>
            <a:ext cx="12223296" cy="549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27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ctrTitle"/>
          </p:nvPr>
        </p:nvSpPr>
        <p:spPr>
          <a:xfrm>
            <a:off x="272400" y="539137"/>
            <a:ext cx="899087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400"/>
              <a:buFont typeface="Calibri"/>
              <a:buNone/>
            </a:pPr>
            <a:r>
              <a:rPr lang="es-CO"/>
              <a:t>Acerca de los Nanosatélites </a:t>
            </a: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272399" y="1186274"/>
            <a:ext cx="899086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</a:pPr>
            <a:r>
              <a:rPr lang="es-CO"/>
              <a:t>Historia y características</a:t>
            </a:r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body" idx="2"/>
          </p:nvPr>
        </p:nvSpPr>
        <p:spPr>
          <a:xfrm>
            <a:off x="7533564" y="1873745"/>
            <a:ext cx="4410358" cy="1407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-CO"/>
              <a:t>Según la NASA, “en términos de masa, un nanosatélite (nanosat o nano satélite) es cualquiera con un peso entre 1 y 10 kilos”.</a:t>
            </a:r>
            <a:endParaRPr/>
          </a:p>
        </p:txBody>
      </p:sp>
      <p:pic>
        <p:nvPicPr>
          <p:cNvPr id="44" name="Google Shape;44;p3" descr="What is a Nanosatellite?"/>
          <p:cNvPicPr preferRelativeResize="0"/>
          <p:nvPr/>
        </p:nvPicPr>
        <p:blipFill rotWithShape="1">
          <a:blip r:embed="rId3">
            <a:alphaModFix/>
          </a:blip>
          <a:srcRect r="32085"/>
          <a:stretch/>
        </p:blipFill>
        <p:spPr>
          <a:xfrm>
            <a:off x="3905278" y="539136"/>
            <a:ext cx="3211633" cy="593889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"/>
          <p:cNvSpPr txBox="1"/>
          <p:nvPr/>
        </p:nvSpPr>
        <p:spPr>
          <a:xfrm>
            <a:off x="527194" y="2778260"/>
            <a:ext cx="4472129" cy="1835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200"/>
              <a:buFont typeface="Merriweather Sans"/>
              <a:buNone/>
            </a:pPr>
            <a:r>
              <a:rPr lang="es-CO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profesores Jordi Puig-Suari del Cal Poy y Bob Twiggs de Stanford University, idearon los CubeSats como una nueva forma de enseñar Ingeniería Espacial, la titularon "Hands-On Training" 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713265" y="3696114"/>
            <a:ext cx="4230656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Tras los primeros años, esta unidad modular se fue multiplicando en tamaños más grandes, los nanosatélites se han vuelto habituales (1.5U, 2U, 3U o 6U)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>
            <a:spLocks noGrp="1"/>
          </p:cNvSpPr>
          <p:nvPr>
            <p:ph type="ctrTitle"/>
          </p:nvPr>
        </p:nvSpPr>
        <p:spPr>
          <a:xfrm>
            <a:off x="272400" y="539137"/>
            <a:ext cx="899087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400"/>
              <a:buFont typeface="Calibri"/>
              <a:buNone/>
            </a:pPr>
            <a:r>
              <a:rPr lang="es-CO"/>
              <a:t>Capas de simulación de Nanosatélites </a:t>
            </a: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subTitle" idx="1"/>
          </p:nvPr>
        </p:nvSpPr>
        <p:spPr>
          <a:xfrm>
            <a:off x="272400" y="1029039"/>
            <a:ext cx="899086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</a:pPr>
            <a:r>
              <a:rPr lang="es-CO"/>
              <a:t>Capas de simulación</a:t>
            </a:r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2"/>
          </p:nvPr>
        </p:nvSpPr>
        <p:spPr>
          <a:xfrm>
            <a:off x="2719086" y="4944805"/>
            <a:ext cx="68014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</a:pPr>
            <a:r>
              <a:rPr lang="es-CO" sz="1800">
                <a:latin typeface="Times New Roman"/>
                <a:ea typeface="Times New Roman"/>
                <a:cs typeface="Times New Roman"/>
                <a:sym typeface="Times New Roman"/>
              </a:rPr>
              <a:t>El entorno de desarrollo integrado </a:t>
            </a:r>
            <a:r>
              <a:rPr lang="es-CO" sz="1800" b="1">
                <a:latin typeface="Times New Roman"/>
                <a:ea typeface="Times New Roman"/>
                <a:cs typeface="Times New Roman"/>
                <a:sym typeface="Times New Roman"/>
              </a:rPr>
              <a:t>(IDE) </a:t>
            </a:r>
            <a:r>
              <a:rPr lang="es-CO" sz="1800">
                <a:latin typeface="Times New Roman"/>
                <a:ea typeface="Times New Roman"/>
                <a:cs typeface="Times New Roman"/>
                <a:sym typeface="Times New Roman"/>
              </a:rPr>
              <a:t>desarrollara los algoritmos de los distintos modelos de los subsistemas que componen la simulación</a:t>
            </a:r>
            <a:endParaRPr/>
          </a:p>
        </p:txBody>
      </p:sp>
      <p:sp>
        <p:nvSpPr>
          <p:cNvPr id="55" name="Google Shape;55;p4"/>
          <p:cNvSpPr txBox="1"/>
          <p:nvPr/>
        </p:nvSpPr>
        <p:spPr>
          <a:xfrm>
            <a:off x="5477872" y="3916150"/>
            <a:ext cx="6367763" cy="97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80"/>
              <a:buFont typeface="Merriweather Sans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Emulación del sistema operativo </a:t>
            </a:r>
            <a:r>
              <a:rPr lang="es-CO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FreeRTOS, </a:t>
            </a: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 satélites basan su funcionamiento dado que es un sistema operativo que trabaja en tiempo real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1842448" y="5644217"/>
            <a:ext cx="670247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primera capa es la infraestructura de la </a:t>
            </a:r>
            <a:r>
              <a:rPr lang="es-CO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computadora personal (PC), </a:t>
            </a: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 su sistema operativo (Windows, Linux/Unix o Mac)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11" y="3082697"/>
            <a:ext cx="5257961" cy="166690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"/>
          <p:cNvSpPr txBox="1"/>
          <p:nvPr/>
        </p:nvSpPr>
        <p:spPr>
          <a:xfrm>
            <a:off x="4767833" y="3195199"/>
            <a:ext cx="6801451" cy="72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80"/>
              <a:buFont typeface="Merriweather Sans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</a:t>
            </a:r>
            <a:r>
              <a:rPr lang="es-CO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OBC</a:t>
            </a: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es el cerebro del satélite, se comunica con todos los subsistemas, imparte órdenes, verifica el estado y dirige la misión.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3520501" y="2278486"/>
            <a:ext cx="8325134" cy="89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80"/>
              <a:buFont typeface="Merriweather Sans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</a:t>
            </a:r>
            <a:r>
              <a:rPr lang="es-CO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código del satélite</a:t>
            </a: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que comprende, entre otras cosas, el protocolo de comunicación. Como I2C, punto a punto, master-esclavo, donde el OBC es el master y los diferentes subsistemas son los esclavos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2206920" y="1521460"/>
            <a:ext cx="8325134" cy="58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80"/>
              <a:buFont typeface="Merriweather Sans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</a:t>
            </a:r>
            <a:r>
              <a:rPr lang="es-CO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 de los modelos</a:t>
            </a: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aquí cada subsistema está representado por un algoritmo que determina el accionar del subsistema.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"/>
          <p:cNvSpPr txBox="1">
            <a:spLocks noGrp="1"/>
          </p:cNvSpPr>
          <p:nvPr>
            <p:ph type="ctrTitle"/>
          </p:nvPr>
        </p:nvSpPr>
        <p:spPr>
          <a:xfrm>
            <a:off x="272400" y="539137"/>
            <a:ext cx="899087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600"/>
              <a:buFont typeface="Arial"/>
              <a:buNone/>
            </a:pPr>
            <a:r>
              <a:rPr lang="es-CO" sz="3600">
                <a:latin typeface="Arial"/>
                <a:ea typeface="Arial"/>
                <a:cs typeface="Arial"/>
                <a:sym typeface="Arial"/>
              </a:rPr>
              <a:t>Hardware-in-the-loop</a:t>
            </a:r>
            <a:endParaRPr/>
          </a:p>
        </p:txBody>
      </p:sp>
      <p:pic>
        <p:nvPicPr>
          <p:cNvPr id="22" name="Google Shape;2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2855" y="2190275"/>
            <a:ext cx="8281571" cy="292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0501" y="2044789"/>
            <a:ext cx="167640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"/>
          <p:cNvSpPr txBox="1">
            <a:spLocks noGrp="1"/>
          </p:cNvSpPr>
          <p:nvPr>
            <p:ph type="ctrTitle"/>
          </p:nvPr>
        </p:nvSpPr>
        <p:spPr>
          <a:xfrm>
            <a:off x="272400" y="539137"/>
            <a:ext cx="899087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400"/>
              <a:buFont typeface="Calibri"/>
              <a:buNone/>
            </a:pPr>
            <a:r>
              <a:rPr lang="es-CO" dirty="0"/>
              <a:t>OBC</a:t>
            </a:r>
            <a:endParaRPr dirty="0"/>
          </a:p>
        </p:txBody>
      </p:sp>
      <p:sp>
        <p:nvSpPr>
          <p:cNvPr id="30" name="Google Shape;30;p2"/>
          <p:cNvSpPr txBox="1">
            <a:spLocks noGrp="1"/>
          </p:cNvSpPr>
          <p:nvPr>
            <p:ph type="subTitle" idx="1"/>
          </p:nvPr>
        </p:nvSpPr>
        <p:spPr>
          <a:xfrm>
            <a:off x="352425" y="1247975"/>
            <a:ext cx="899086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</a:pPr>
            <a:r>
              <a:rPr lang="es-CO"/>
              <a:t>Relaciones</a:t>
            </a:r>
            <a:endParaRPr/>
          </a:p>
        </p:txBody>
      </p:sp>
      <p:pic>
        <p:nvPicPr>
          <p:cNvPr id="31" name="Google Shape;3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5200" y="1571725"/>
            <a:ext cx="9751775" cy="426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>
            <a:spLocks noGrp="1"/>
          </p:cNvSpPr>
          <p:nvPr>
            <p:ph type="ctrTitle"/>
          </p:nvPr>
        </p:nvSpPr>
        <p:spPr>
          <a:xfrm>
            <a:off x="272400" y="539137"/>
            <a:ext cx="899087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s-CO" dirty="0"/>
              <a:t>Simulación Funcionamiento OBC</a:t>
            </a:r>
            <a:br>
              <a:rPr lang="es-CO" dirty="0"/>
            </a:br>
            <a:endParaRPr dirty="0"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"/>
          </p:nvPr>
        </p:nvSpPr>
        <p:spPr>
          <a:xfrm>
            <a:off x="272399" y="1186274"/>
            <a:ext cx="899086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</a:pPr>
            <a:r>
              <a:rPr lang="es-CO"/>
              <a:t>Estados del sistema</a:t>
            </a:r>
            <a:endParaRPr/>
          </a:p>
        </p:txBody>
      </p:sp>
      <p:pic>
        <p:nvPicPr>
          <p:cNvPr id="39" name="Google Shape;3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877" y="1491175"/>
            <a:ext cx="9896975" cy="440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1824B-5FA5-43C6-AA99-A43B57089D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err="1"/>
              <a:t>Electrical</a:t>
            </a:r>
            <a:r>
              <a:rPr lang="es-CO" dirty="0"/>
              <a:t> </a:t>
            </a:r>
            <a:r>
              <a:rPr lang="es-CO" dirty="0" err="1"/>
              <a:t>Power</a:t>
            </a:r>
            <a:r>
              <a:rPr lang="es-CO" dirty="0"/>
              <a:t> </a:t>
            </a:r>
            <a:r>
              <a:rPr lang="es-CO" dirty="0" err="1"/>
              <a:t>System</a:t>
            </a:r>
            <a:r>
              <a:rPr lang="es-CO" dirty="0"/>
              <a:t> (EPS)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42ACB8-5FEA-4F0B-BA73-7F78C62173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Simulación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5DD2A0-1C9C-46D3-AAE4-5CC8E7446E8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757" y="1079138"/>
            <a:ext cx="8033657" cy="492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14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28edfb88c_0_0"/>
          <p:cNvSpPr txBox="1">
            <a:spLocks noGrp="1"/>
          </p:cNvSpPr>
          <p:nvPr>
            <p:ph type="ctrTitle"/>
          </p:nvPr>
        </p:nvSpPr>
        <p:spPr>
          <a:xfrm>
            <a:off x="272400" y="539137"/>
            <a:ext cx="8991000" cy="54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ADCS</a:t>
            </a:r>
            <a:endParaRPr/>
          </a:p>
        </p:txBody>
      </p:sp>
      <p:sp>
        <p:nvSpPr>
          <p:cNvPr id="67" name="Google Shape;67;ga28edfb88c_0_0"/>
          <p:cNvSpPr txBox="1">
            <a:spLocks noGrp="1"/>
          </p:cNvSpPr>
          <p:nvPr>
            <p:ph type="subTitle" idx="1"/>
          </p:nvPr>
        </p:nvSpPr>
        <p:spPr>
          <a:xfrm>
            <a:off x="272399" y="1186274"/>
            <a:ext cx="8991000" cy="43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ATTITUDE DETERMINATION &amp; CONTROL SYSTEM</a:t>
            </a:r>
            <a:endParaRPr/>
          </a:p>
        </p:txBody>
      </p:sp>
      <p:sp>
        <p:nvSpPr>
          <p:cNvPr id="68" name="Google Shape;68;ga28edfb88c_0_0"/>
          <p:cNvSpPr txBox="1">
            <a:spLocks noGrp="1"/>
          </p:cNvSpPr>
          <p:nvPr>
            <p:ph type="body" idx="2"/>
          </p:nvPr>
        </p:nvSpPr>
        <p:spPr>
          <a:xfrm>
            <a:off x="272399" y="2012961"/>
            <a:ext cx="11614800" cy="36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Un controlador  LQR capaz de orientarse en diferentes escenarios, simular la rotación del cuerpo, recibir y enviar información necesitada desde y hasta otros sistemas del satélite.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/>
              <a:t>1.    Apuntamiento a la tierra para uso del ‘Payload’ y la comunicación con la estación terrena.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/>
              <a:t>2.    Apuntamiento al sol para realimentación de baterías.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/>
              <a:t>3.    Orientación del cuerpo para generar menos arrastre.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872</Words>
  <Application>Microsoft Office PowerPoint</Application>
  <PresentationFormat>Personalizado</PresentationFormat>
  <Paragraphs>115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Arial</vt:lpstr>
      <vt:lpstr>Calibri</vt:lpstr>
      <vt:lpstr>Cambria Math</vt:lpstr>
      <vt:lpstr>Merriweather Sans</vt:lpstr>
      <vt:lpstr>Noto Sans Symbols</vt:lpstr>
      <vt:lpstr>Old Standard TT</vt:lpstr>
      <vt:lpstr>Times New Roman</vt:lpstr>
      <vt:lpstr>Tema de Office</vt:lpstr>
      <vt:lpstr>Presentación de PowerPoint</vt:lpstr>
      <vt:lpstr>SIMULACIÓN DE NANOSATELITES</vt:lpstr>
      <vt:lpstr>Acerca de los Nanosatélites </vt:lpstr>
      <vt:lpstr>Capas de simulación de Nanosatélites </vt:lpstr>
      <vt:lpstr>Hardware-in-the-loop</vt:lpstr>
      <vt:lpstr>OBC</vt:lpstr>
      <vt:lpstr>Simulación Funcionamiento OBC </vt:lpstr>
      <vt:lpstr>Electrical Power System (EPS)</vt:lpstr>
      <vt:lpstr>ADCS</vt:lpstr>
      <vt:lpstr>ADCS</vt:lpstr>
      <vt:lpstr>ADCS</vt:lpstr>
      <vt:lpstr>ADCS</vt:lpstr>
      <vt:lpstr>ADCS</vt:lpstr>
      <vt:lpstr>ADCS</vt:lpstr>
      <vt:lpstr>ADCS</vt:lpstr>
      <vt:lpstr>ADCS</vt:lpstr>
      <vt:lpstr>Subsistema de Navegación</vt:lpstr>
      <vt:lpstr>Subsistema de Navegación</vt:lpstr>
      <vt:lpstr>Subsistema de Navegación</vt:lpstr>
      <vt:lpstr>Subsistema de Navegación</vt:lpstr>
      <vt:lpstr>Sub sistema Tx y Rx</vt:lpstr>
      <vt:lpstr>Simulación del Subsistema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LEON</dc:creator>
  <cp:lastModifiedBy>Robinsson Yesid  Sanchez Deantonio</cp:lastModifiedBy>
  <cp:revision>3</cp:revision>
  <dcterms:created xsi:type="dcterms:W3CDTF">2020-09-15T13:58:54Z</dcterms:created>
  <dcterms:modified xsi:type="dcterms:W3CDTF">2020-12-16T19:44:56Z</dcterms:modified>
</cp:coreProperties>
</file>